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5"/>
  </p:notesMasterIdLst>
  <p:sldIdLst>
    <p:sldId id="704" r:id="rId4"/>
    <p:sldId id="696" r:id="rId5"/>
    <p:sldId id="711" r:id="rId6"/>
    <p:sldId id="712" r:id="rId7"/>
    <p:sldId id="713" r:id="rId8"/>
    <p:sldId id="714" r:id="rId9"/>
    <p:sldId id="716" r:id="rId10"/>
    <p:sldId id="717" r:id="rId11"/>
    <p:sldId id="718" r:id="rId12"/>
    <p:sldId id="732" r:id="rId13"/>
    <p:sldId id="710" r:id="rId14"/>
  </p:sldIdLst>
  <p:sldSz cx="20104100" cy="11309350"/>
  <p:notesSz cx="20104100" cy="11309350"/>
  <p:defaultTextStyle>
    <a:defPPr>
      <a:defRPr lang="ru-RU"/>
    </a:defPPr>
    <a:lvl1pPr marL="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1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969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62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4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9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ртём борисов" initials="Аб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16C"/>
    <a:srgbClr val="C6D9E7"/>
    <a:srgbClr val="0071CE"/>
    <a:srgbClr val="FFFFFF"/>
    <a:srgbClr val="17B69C"/>
    <a:srgbClr val="EDF1F5"/>
    <a:srgbClr val="15B012"/>
    <a:srgbClr val="C5D9E7"/>
    <a:srgbClr val="91A3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2" autoAdjust="0"/>
    <p:restoredTop sz="93741" autoAdjust="0"/>
  </p:normalViewPr>
  <p:slideViewPr>
    <p:cSldViewPr showGuides="1">
      <p:cViewPr varScale="1">
        <p:scale>
          <a:sx n="61" d="100"/>
          <a:sy n="61" d="100"/>
        </p:scale>
        <p:origin x="1020" y="90"/>
      </p:cViewPr>
      <p:guideLst>
        <p:guide orient="horz" pos="1642"/>
        <p:guide pos="90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15504EF5-1B61-4C08-BFDD-5C0D5AF73FD4}" type="datetimeFigureOut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661150" y="1414463"/>
            <a:ext cx="6781800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BM Plex Sans" panose="020B0503050203000203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BM Plex Sans" panose="020B0503050203000203" pitchFamily="34" charset="0"/>
              </a:defRPr>
            </a:lvl1pPr>
          </a:lstStyle>
          <a:p>
            <a:fld id="{65D8CCBB-81F9-477D-A072-57A81C27A3A4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1pPr>
    <a:lvl2pPr marL="45656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2pPr>
    <a:lvl3pPr marL="91313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3pPr>
    <a:lvl4pPr marL="1369695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4pPr>
    <a:lvl5pPr marL="1826260" algn="l" defTabSz="913130" rtl="0" eaLnBrk="1" latinLnBrk="0" hangingPunct="1">
      <a:defRPr sz="1200" kern="1200">
        <a:solidFill>
          <a:schemeClr val="tx1"/>
        </a:solidFill>
        <a:latin typeface="IBM Plex Sans" panose="020B0503050203000203" pitchFamily="34" charset="0"/>
        <a:ea typeface="+mn-ea"/>
        <a:cs typeface="+mn-cs"/>
      </a:defRPr>
    </a:lvl5pPr>
    <a:lvl6pPr marL="22834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02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659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315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1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3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1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8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5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22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7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6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809" y="3513230"/>
            <a:ext cx="17088485" cy="242418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015616" y="6408636"/>
            <a:ext cx="14072869" cy="289016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72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5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2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89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87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8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820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79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09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87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514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24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96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75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4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8205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994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06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5145" indent="0">
              <a:buNone/>
              <a:defRPr sz="3500" b="1"/>
            </a:lvl3pPr>
            <a:lvl4pPr marL="2692400" indent="0">
              <a:buNone/>
              <a:defRPr sz="3100" b="1"/>
            </a:lvl4pPr>
            <a:lvl5pPr marL="3589655" indent="0">
              <a:buNone/>
              <a:defRPr sz="3100" b="1"/>
            </a:lvl5pPr>
            <a:lvl6pPr marL="4487545" indent="0">
              <a:buNone/>
              <a:defRPr sz="3100" b="1"/>
            </a:lvl6pPr>
            <a:lvl7pPr marL="5384800" indent="0">
              <a:buNone/>
              <a:defRPr sz="3100" b="1"/>
            </a:lvl7pPr>
            <a:lvl8pPr marL="6282055" indent="0">
              <a:buNone/>
              <a:defRPr sz="3100" b="1"/>
            </a:lvl8pPr>
            <a:lvl9pPr marL="717994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06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4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5145" indent="0">
              <a:buNone/>
              <a:defRPr sz="4700"/>
            </a:lvl3pPr>
            <a:lvl4pPr marL="2692400" indent="0">
              <a:buNone/>
              <a:defRPr sz="3900"/>
            </a:lvl4pPr>
            <a:lvl5pPr marL="3589655" indent="0">
              <a:buNone/>
              <a:defRPr sz="3900"/>
            </a:lvl5pPr>
            <a:lvl6pPr marL="4487545" indent="0">
              <a:buNone/>
              <a:defRPr sz="3900"/>
            </a:lvl6pPr>
            <a:lvl7pPr marL="5384800" indent="0">
              <a:buNone/>
              <a:defRPr sz="3900"/>
            </a:lvl7pPr>
            <a:lvl8pPr marL="6282055" indent="0">
              <a:buNone/>
              <a:defRPr sz="3900"/>
            </a:lvl8pPr>
            <a:lvl9pPr marL="717994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5145" indent="0">
              <a:buNone/>
              <a:defRPr sz="2000"/>
            </a:lvl3pPr>
            <a:lvl4pPr marL="2692400" indent="0">
              <a:buNone/>
              <a:defRPr sz="1800"/>
            </a:lvl4pPr>
            <a:lvl5pPr marL="3589655" indent="0">
              <a:buNone/>
              <a:defRPr sz="1800"/>
            </a:lvl5pPr>
            <a:lvl6pPr marL="4487545" indent="0">
              <a:buNone/>
              <a:defRPr sz="1800"/>
            </a:lvl6pPr>
            <a:lvl7pPr marL="5384800" indent="0">
              <a:buNone/>
              <a:defRPr sz="1800"/>
            </a:lvl7pPr>
            <a:lvl8pPr marL="6282055" indent="0">
              <a:buNone/>
              <a:defRPr sz="1800"/>
            </a:lvl8pPr>
            <a:lvl9pPr marL="717994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4575473" y="452899"/>
            <a:ext cx="4523423" cy="96495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005205" y="452899"/>
            <a:ext cx="13235199" cy="964959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88087" y="7267312"/>
            <a:ext cx="17088485" cy="2246163"/>
          </a:xfrm>
        </p:spPr>
        <p:txBody>
          <a:bodyPr anchor="t"/>
          <a:lstStyle>
            <a:lvl1pPr algn="l">
              <a:defRPr sz="79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88087" y="4793393"/>
            <a:ext cx="17088485" cy="2473919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72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2pPr>
            <a:lvl3pPr marL="179387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9113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8838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8500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8226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7888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7613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00520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219585" y="2638849"/>
            <a:ext cx="8879311" cy="7463648"/>
          </a:xfrm>
        </p:spPr>
        <p:txBody>
          <a:bodyPr/>
          <a:lstStyle>
            <a:lvl1pPr>
              <a:defRPr sz="5500"/>
            </a:lvl1pPr>
            <a:lvl2pPr>
              <a:defRPr sz="4700"/>
            </a:lvl2pPr>
            <a:lvl3pPr>
              <a:defRPr sz="39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531519"/>
            <a:ext cx="888280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05206" y="3586534"/>
            <a:ext cx="888280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212610" y="2531519"/>
            <a:ext cx="8886291" cy="1055015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7255" indent="0">
              <a:buNone/>
              <a:defRPr sz="3900" b="1"/>
            </a:lvl2pPr>
            <a:lvl3pPr marL="1793875" indent="0">
              <a:buNone/>
              <a:defRPr sz="3500" b="1"/>
            </a:lvl3pPr>
            <a:lvl4pPr marL="2691130" indent="0">
              <a:buNone/>
              <a:defRPr sz="3100" b="1"/>
            </a:lvl4pPr>
            <a:lvl5pPr marL="3588385" indent="0">
              <a:buNone/>
              <a:defRPr sz="3100" b="1"/>
            </a:lvl5pPr>
            <a:lvl6pPr marL="4485005" indent="0">
              <a:buNone/>
              <a:defRPr sz="3100" b="1"/>
            </a:lvl6pPr>
            <a:lvl7pPr marL="5382260" indent="0">
              <a:buNone/>
              <a:defRPr sz="3100" b="1"/>
            </a:lvl7pPr>
            <a:lvl8pPr marL="6278880" indent="0">
              <a:buNone/>
              <a:defRPr sz="3100" b="1"/>
            </a:lvl8pPr>
            <a:lvl9pPr marL="7176135" indent="0">
              <a:buNone/>
              <a:defRPr sz="31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212610" y="3586534"/>
            <a:ext cx="8886291" cy="6515967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5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7" y="450283"/>
            <a:ext cx="6614111" cy="1916307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0147" y="450288"/>
            <a:ext cx="11238749" cy="9652217"/>
          </a:xfrm>
        </p:spPr>
        <p:txBody>
          <a:bodyPr/>
          <a:lstStyle>
            <a:lvl1pPr>
              <a:defRPr sz="6300"/>
            </a:lvl1pPr>
            <a:lvl2pPr>
              <a:defRPr sz="55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05207" y="2366587"/>
            <a:ext cx="6614111" cy="7735910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40544" y="7916549"/>
            <a:ext cx="12062460" cy="934593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940544" y="1010511"/>
            <a:ext cx="12062460" cy="6785610"/>
          </a:xfrm>
        </p:spPr>
        <p:txBody>
          <a:bodyPr/>
          <a:lstStyle>
            <a:lvl1pPr marL="0" indent="0">
              <a:buNone/>
              <a:defRPr sz="6300"/>
            </a:lvl1pPr>
            <a:lvl2pPr marL="897255" indent="0">
              <a:buNone/>
              <a:defRPr sz="5500"/>
            </a:lvl2pPr>
            <a:lvl3pPr marL="1793875" indent="0">
              <a:buNone/>
              <a:defRPr sz="4700"/>
            </a:lvl3pPr>
            <a:lvl4pPr marL="2691130" indent="0">
              <a:buNone/>
              <a:defRPr sz="3900"/>
            </a:lvl4pPr>
            <a:lvl5pPr marL="3588385" indent="0">
              <a:buNone/>
              <a:defRPr sz="3900"/>
            </a:lvl5pPr>
            <a:lvl6pPr marL="4485005" indent="0">
              <a:buNone/>
              <a:defRPr sz="3900"/>
            </a:lvl6pPr>
            <a:lvl7pPr marL="5382260" indent="0">
              <a:buNone/>
              <a:defRPr sz="3900"/>
            </a:lvl7pPr>
            <a:lvl8pPr marL="6278880" indent="0">
              <a:buNone/>
              <a:defRPr sz="3900"/>
            </a:lvl8pPr>
            <a:lvl9pPr marL="7176135" indent="0">
              <a:buNone/>
              <a:defRPr sz="3900"/>
            </a:lvl9pPr>
          </a:lstStyle>
          <a:p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940544" y="8851142"/>
            <a:ext cx="12062460" cy="1327277"/>
          </a:xfrm>
        </p:spPr>
        <p:txBody>
          <a:bodyPr/>
          <a:lstStyle>
            <a:lvl1pPr marL="0" indent="0">
              <a:buNone/>
              <a:defRPr sz="2700"/>
            </a:lvl1pPr>
            <a:lvl2pPr marL="897255" indent="0">
              <a:buNone/>
              <a:defRPr sz="2400"/>
            </a:lvl2pPr>
            <a:lvl3pPr marL="1793875" indent="0">
              <a:buNone/>
              <a:defRPr sz="2000"/>
            </a:lvl3pPr>
            <a:lvl4pPr marL="2691130" indent="0">
              <a:buNone/>
              <a:defRPr sz="1800"/>
            </a:lvl4pPr>
            <a:lvl5pPr marL="3588385" indent="0">
              <a:buNone/>
              <a:defRPr sz="1800"/>
            </a:lvl5pPr>
            <a:lvl6pPr marL="4485005" indent="0">
              <a:buNone/>
              <a:defRPr sz="1800"/>
            </a:lvl6pPr>
            <a:lvl7pPr marL="5382260" indent="0">
              <a:buNone/>
              <a:defRPr sz="1800"/>
            </a:lvl7pPr>
            <a:lvl8pPr marL="6278880" indent="0">
              <a:buNone/>
              <a:defRPr sz="1800"/>
            </a:lvl8pPr>
            <a:lvl9pPr marL="7176135" indent="0">
              <a:buNone/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10" tIns="89705" rIns="179410" bIns="89705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10" tIns="89705" rIns="179410" bIns="89705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508FF5C5-FE0D-4232-9D4E-8A2066FAA725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6"/>
            <a:ext cx="636629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6"/>
            <a:ext cx="4690957" cy="602118"/>
          </a:xfrm>
          <a:prstGeom prst="rect">
            <a:avLst/>
          </a:prstGeom>
        </p:spPr>
        <p:txBody>
          <a:bodyPr vert="horz" lIns="179410" tIns="89705" rIns="179410" bIns="89705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3875"/>
            <a:fld id="{E81C6210-EE78-416C-B8FD-575D97BA85A9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387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2465" indent="-672465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7960" indent="-560705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282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3944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669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331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0570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2782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4445" indent="-448310" algn="l" defTabSz="179387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387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113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838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500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226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78880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6135" algn="l" defTabSz="179387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05206" y="452898"/>
            <a:ext cx="18093691" cy="1884892"/>
          </a:xfrm>
          <a:prstGeom prst="rect">
            <a:avLst/>
          </a:prstGeom>
        </p:spPr>
        <p:txBody>
          <a:bodyPr vert="horz" lIns="179497" tIns="89748" rIns="179497" bIns="89748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05206" y="2638849"/>
            <a:ext cx="18093691" cy="7463648"/>
          </a:xfrm>
          <a:prstGeom prst="rect">
            <a:avLst/>
          </a:prstGeom>
        </p:spPr>
        <p:txBody>
          <a:bodyPr vert="horz" lIns="179497" tIns="89748" rIns="179497" bIns="89748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05206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2CF34C0D-3E2C-4BFA-9E86-42BE061C8432}" type="datetimeFigureOut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68902" y="10482093"/>
            <a:ext cx="636629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4407938" y="10482093"/>
            <a:ext cx="4690957" cy="602118"/>
          </a:xfrm>
          <a:prstGeom prst="rect">
            <a:avLst/>
          </a:prstGeom>
        </p:spPr>
        <p:txBody>
          <a:bodyPr vert="horz" lIns="179497" tIns="89748" rIns="179497" bIns="89748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795145"/>
            <a:fld id="{9DB11000-5AB8-4B1D-B861-D0A7E724EF0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xStyles>
    <p:titleStyle>
      <a:lvl1pPr algn="ctr" defTabSz="1795145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3100" indent="-673100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8595" indent="-56070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2pPr>
      <a:lvl3pPr marL="22434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413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386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358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3374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31000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28255" indent="-448945" algn="l" defTabSz="1795145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972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2pPr>
      <a:lvl3pPr marL="17951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3pPr>
      <a:lvl4pPr marL="26924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4pPr>
      <a:lvl5pPr marL="35896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5pPr>
      <a:lvl6pPr marL="44875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384800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628205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7179945" algn="l" defTabSz="1795145" rtl="0" eaLnBrk="1" latinLnBrk="0" hangingPunct="1"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5"/>
          <p:cNvSpPr/>
          <p:nvPr/>
        </p:nvSpPr>
        <p:spPr>
          <a:xfrm>
            <a:off x="5022850" y="1387475"/>
            <a:ext cx="12719925" cy="1200209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Федеральное государственное бюджетное образовательное учреждение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высшего образования</a:t>
            </a:r>
            <a:r>
              <a:rPr lang="en-US" sz="2400" b="1" dirty="0">
                <a:solidFill>
                  <a:srgbClr val="0071CE"/>
                </a:solidFill>
                <a:latin typeface="IBM Plex Mono" panose="020B0509050203000203"/>
              </a:rPr>
              <a:t> </a:t>
            </a:r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«МИРЭА – Российский технологический университет»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  <a:p>
            <a:pPr algn="ctr"/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Детский технопарк «Альтаир»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3" name="object 4"/>
          <p:cNvSpPr txBox="1"/>
          <p:nvPr/>
        </p:nvSpPr>
        <p:spPr>
          <a:xfrm>
            <a:off x="603250" y="4663956"/>
            <a:ext cx="14096999" cy="1496695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en-US" sz="9600" b="1" dirty="0">
                <a:solidFill>
                  <a:srgbClr val="0F3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 PIx Battle</a:t>
            </a:r>
            <a:endParaRPr lang="en-US" sz="9600" b="1" dirty="0">
              <a:solidFill>
                <a:srgbClr val="0F316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6"/>
          <p:cNvSpPr/>
          <p:nvPr/>
        </p:nvSpPr>
        <p:spPr>
          <a:xfrm>
            <a:off x="603250" y="7707413"/>
            <a:ext cx="8267326" cy="461546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r>
              <a:rPr lang="ru-RU" sz="2400" b="1" dirty="0">
                <a:solidFill>
                  <a:srgbClr val="0071CE"/>
                </a:solidFill>
                <a:latin typeface="IBM Plex Mono" panose="020B0509050203000203"/>
              </a:rPr>
              <a:t>Презентацию подготовили</a:t>
            </a:r>
            <a:endParaRPr lang="ru-RU" sz="2400" b="1" dirty="0">
              <a:solidFill>
                <a:srgbClr val="0071CE"/>
              </a:solidFill>
              <a:latin typeface="IBM Plex Mono" panose="020B0509050203000203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03255" y="8100397"/>
            <a:ext cx="6891655" cy="2305685"/>
          </a:xfrm>
          <a:prstGeom prst="rect">
            <a:avLst/>
          </a:prstGeom>
        </p:spPr>
        <p:txBody>
          <a:bodyPr wrap="none" lIns="91329" tIns="45661" rIns="91329" bIns="45661">
            <a:spAutoFit/>
          </a:bodyPr>
          <a:lstStyle/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Ученики группы № Д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7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Кондрахин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Кузин А.Е.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Руководитель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: 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Покровский В.А.</a:t>
            </a:r>
            <a:endParaRPr lang="ru-RU" sz="2400" dirty="0">
              <a:solidFill>
                <a:srgbClr val="0F316C"/>
              </a:solidFill>
              <a:latin typeface="IBM Plex Mono" panose="020B0509050203000203"/>
            </a:endParaRPr>
          </a:p>
          <a:p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Преподаватель Детского технопарка «Альтаир»</a:t>
            </a:r>
            <a:endParaRPr lang="ru-RU" sz="2400" dirty="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  <a:sym typeface="+mn-ea"/>
              </a:rPr>
              <a:t>Перспективы развития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ru-RU" altLang="en-US" sz="4400">
                <a:solidFill>
                  <a:srgbClr val="0F316C"/>
                </a:solidFill>
              </a:rPr>
              <a:t>Как уже ранеее говорилось</a:t>
            </a:r>
            <a:r>
              <a:rPr lang="en-US" altLang="en-US" sz="4400">
                <a:solidFill>
                  <a:srgbClr val="0F316C"/>
                </a:solidFill>
              </a:rPr>
              <a:t>:</a:t>
            </a:r>
            <a:r>
              <a:rPr lang="ru-RU" altLang="en-US" sz="4400">
                <a:solidFill>
                  <a:srgbClr val="0F316C"/>
                </a:solidFill>
              </a:rPr>
              <a:t> Основная задача была создать режим по сети</a:t>
            </a:r>
            <a:r>
              <a:rPr lang="en-US" altLang="en-US" sz="4400">
                <a:solidFill>
                  <a:srgbClr val="0F316C"/>
                </a:solidFill>
              </a:rPr>
              <a:t>.</a:t>
            </a:r>
            <a:r>
              <a:rPr lang="ru-RU" altLang="en-US" sz="4400">
                <a:solidFill>
                  <a:srgbClr val="0F316C"/>
                </a:solidFill>
              </a:rPr>
              <a:t> Но результат может быть ещё более успешным.</a:t>
            </a:r>
            <a:r>
              <a:rPr lang="en-US" altLang="en-US" sz="4400">
                <a:solidFill>
                  <a:srgbClr val="0F316C"/>
                </a:solidFill>
              </a:rPr>
              <a:t> </a:t>
            </a:r>
            <a:r>
              <a:rPr lang="ru-RU" altLang="en-US" sz="4400">
                <a:solidFill>
                  <a:srgbClr val="0F316C"/>
                </a:solidFill>
              </a:rPr>
              <a:t>В дальнейшей перспективе планируется добавить сервер для удобной реализации </a:t>
            </a:r>
            <a:r>
              <a:rPr lang="en-US" altLang="en-US" sz="4400">
                <a:solidFill>
                  <a:srgbClr val="0F316C"/>
                </a:solidFill>
              </a:rPr>
              <a:t>online </a:t>
            </a:r>
            <a:r>
              <a:rPr lang="ru-RU" altLang="en-US" sz="4400">
                <a:solidFill>
                  <a:srgbClr val="0F316C"/>
                </a:solidFill>
              </a:rPr>
              <a:t>режима с возможностью играть с друзьями </a:t>
            </a:r>
            <a:endParaRPr lang="ru-RU" altLang="en-US" sz="4400">
              <a:solidFill>
                <a:srgbClr val="0F316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/>
          <p:cNvSpPr txBox="1"/>
          <p:nvPr/>
        </p:nvSpPr>
        <p:spPr>
          <a:xfrm>
            <a:off x="1366783" y="4705871"/>
            <a:ext cx="8686800" cy="1897608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СПАСИБО </a:t>
            </a:r>
            <a:b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</a:br>
            <a:r>
              <a:rPr lang="ru-RU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ЗА ВНИМАНИЕ!</a:t>
            </a:r>
            <a:r>
              <a:rPr lang="en-US" sz="6100" b="1" dirty="0">
                <a:solidFill>
                  <a:srgbClr val="0071CE"/>
                </a:solidFill>
                <a:latin typeface="Montserrat SemiBold" pitchFamily="2" charset="77"/>
                <a:cs typeface="Times New Roman" panose="02020603050405020304" pitchFamily="18" charset="0"/>
              </a:rPr>
              <a:t> </a:t>
            </a:r>
            <a:endParaRPr lang="ru-RU" sz="6100" b="1" dirty="0">
              <a:solidFill>
                <a:srgbClr val="0071CE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3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5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1"/>
          <a:srcRect l="8750" t="4444" r="9167" b="3704"/>
          <a:stretch>
            <a:fillRect/>
          </a:stretch>
        </p:blipFill>
        <p:spPr>
          <a:xfrm>
            <a:off x="10185400" y="4705350"/>
            <a:ext cx="8827770" cy="5556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Цели и задачи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729234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b="1" dirty="0">
                <a:latin typeface="IBM Plex Mono" panose="020B0509050203000203"/>
              </a:rPr>
              <a:t>Цели</a:t>
            </a:r>
            <a:r>
              <a:rPr lang="en-US" sz="2400" b="1" dirty="0">
                <a:latin typeface="IBM Plex Mono" panose="020B0509050203000203"/>
              </a:rPr>
              <a:t>:</a:t>
            </a:r>
            <a:endParaRPr lang="ru-RU" sz="24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Bad Pix Battle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которая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является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пиксельных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аналогом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Главная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задача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этой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-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собой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из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пиксельную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завлекать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пользователей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своим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интерфейсом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возможностью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algn="just">
              <a:lnSpc>
                <a:spcPct val="150000"/>
              </a:lnSpc>
            </a:pPr>
            <a:r>
              <a:rPr lang="ru-RU" sz="3200" b="1" dirty="0">
                <a:latin typeface="IBM Plex Mono" panose="020B0509050203000203"/>
              </a:rPr>
              <a:t>Задачи</a:t>
            </a:r>
            <a:r>
              <a:rPr lang="en-US" sz="3200" b="1" dirty="0">
                <a:latin typeface="IBM Plex Mono" panose="020B0509050203000203"/>
              </a:rPr>
              <a:t>:</a:t>
            </a:r>
            <a:endParaRPr lang="ru-RU" sz="3200" b="1" dirty="0"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Было решено создать онлайн режим а также онлайн режим. В онлайн режиме тгрок сможет в дальнейшем играть по сети с друзьями и оффлайн режим будет состоять из 5 уровней разной сложности. Также был создан рейтинг игрока игровая валюта, база данных для хранение инфоррмации о пользователе и тд.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Актуальность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599948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Всем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знакомым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'Bed Wars'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'Minecraft'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2D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Многим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удобно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Minecraft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телефоне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Bad Pix Battle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станет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отличной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заменой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любимой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мини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-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игры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Даже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кто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знаком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Bed Wars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очень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интересно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попробовать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необычную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игру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как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будет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сети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,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она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идеально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подойдёт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для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компании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друзей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дальнейшем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игра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может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получить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продолжение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виде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её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мобильной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altLang="en-US" sz="3200" dirty="0">
                <a:solidFill>
                  <a:srgbClr val="0F316C"/>
                </a:solidFill>
                <a:latin typeface="IBM Plex Mono" panose="020B0509050203000203"/>
              </a:rPr>
              <a:t>версии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endParaRPr lang="en-US" alt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просто сама по себе игра получилась довольно интересной и может стать просто ещё одним очень удачным продуктом в сфере игр </a:t>
            </a:r>
            <a:endParaRPr lang="ru-RU" altLang="en-US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Возможности проекта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452183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игре можно играть в онлайн и оффлайн режиме. На данный момент онлайн режим не до конца реализован. Игрок в процессе сеанса игры может убивать мобов-противников, собирать предметы, ставить и ломать блоки, получать очки, проходить уровни, терять здоровье.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Нужно создать в начале игры свой аккаунт, в нём будут реализованы все достижения игрока.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разработки(создание проекта)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9" y="2606675"/>
            <a:ext cx="17449792" cy="3783330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 самого начала реализации проекта стояли следующие задачи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:</a:t>
            </a:r>
            <a:endParaRPr lang="en-US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Понять концепцию игры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Настроить репозиторий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github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разработки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Нахождение анимации для мобов и другие необходимые медиа файлы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Найти способ как создать онлайн режим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5860415" y="2957830"/>
            <a:ext cx="6701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Ход разработки(проблемы и их решения)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57175" y="2606675"/>
            <a:ext cx="20293330" cy="828675"/>
          </a:xfrm>
          <a:prstGeom prst="rect">
            <a:avLst/>
          </a:prstGeom>
        </p:spPr>
        <p:txBody>
          <a:bodyPr wrap="square" lIns="91329" tIns="45661" rIns="91329" bIns="45661">
            <a:sp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В процессе разработки появлялись некоторые трудности. Но они смогли оказаться решаемыми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graphicFrame>
        <p:nvGraphicFramePr>
          <p:cNvPr id="2" name="Таблица 1"/>
          <p:cNvGraphicFramePr/>
          <p:nvPr>
            <p:custDataLst>
              <p:tags r:id="rId1"/>
            </p:custDataLst>
          </p:nvPr>
        </p:nvGraphicFramePr>
        <p:xfrm>
          <a:off x="715645" y="3790315"/>
          <a:ext cx="18601690" cy="69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00845"/>
                <a:gridCol w="9300845"/>
              </a:tblGrid>
              <a:tr h="108267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ПРОБЛЕМА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РЕШЕНИЕ</a:t>
                      </a:r>
                      <a:endParaRPr lang="ru-RU" altLang="en-US"/>
                    </a:p>
                  </a:txBody>
                  <a:tcPr/>
                </a:tc>
              </a:tr>
              <a:tr h="165671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Создание онлайн режима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С помощью библиотеки </a:t>
                      </a:r>
                      <a:r>
                        <a:rPr lang="en-US" altLang="en-US"/>
                        <a:t>socket </a:t>
                      </a:r>
                      <a:r>
                        <a:rPr lang="ru-RU" altLang="en-US"/>
                        <a:t>был создан локальный </a:t>
                      </a:r>
                      <a:r>
                        <a:rPr lang="en-US" altLang="en-US"/>
                        <a:t>server </a:t>
                      </a:r>
                      <a:r>
                        <a:rPr lang="ru-RU" altLang="en-US"/>
                        <a:t>который надо запускать перед входом в игру</a:t>
                      </a:r>
                      <a:endParaRPr lang="ru-RU" altLang="en-US"/>
                    </a:p>
                  </a:txBody>
                  <a:tcPr/>
                </a:tc>
              </a:tr>
              <a:tr h="211518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Реализоция отрисовки спрайтов и колизия объектов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Был создана собственная логика на основе проекта из недавнего Хакатона</a:t>
                      </a:r>
                      <a:endParaRPr lang="ru-RU" altLang="en-US"/>
                    </a:p>
                    <a:p>
                      <a:pPr>
                        <a:buNone/>
                      </a:pPr>
                      <a:r>
                        <a:rPr lang="ru-RU" altLang="en-US"/>
                        <a:t>(4</a:t>
                      </a:r>
                      <a:r>
                        <a:rPr lang="en-US" altLang="en-US"/>
                        <a:t>D </a:t>
                      </a:r>
                      <a:r>
                        <a:rPr lang="ru-RU" altLang="en-US"/>
                        <a:t>Пончик -лучшие</a:t>
                      </a:r>
                      <a:r>
                        <a:rPr lang="en-US" altLang="en-US"/>
                        <a:t>)</a:t>
                      </a:r>
                      <a:endParaRPr lang="en-US" altLang="en-US"/>
                    </a:p>
                  </a:txBody>
                  <a:tcPr/>
                </a:tc>
              </a:tr>
              <a:tr h="2017395"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Хранение и добавление и удаление спрайтов</a:t>
                      </a: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/>
                        <a:t>Через </a:t>
                      </a:r>
                      <a:r>
                        <a:rPr lang="en-US" altLang="en-US"/>
                        <a:t>numpy </a:t>
                      </a:r>
                      <a:r>
                        <a:rPr lang="ru-RU" altLang="en-US"/>
                        <a:t>списки хранились все необходимые элементы для отрисовки</a:t>
                      </a:r>
                      <a:endParaRPr lang="ru-RU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12850" y="1989455"/>
            <a:ext cx="18194655" cy="218440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Сначала необходимо запустить файл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server.py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для того, чтобы работал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режим. Далее нужно запустить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main_window.py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после этого вас встретит начальное окно и окно авторизации </a:t>
            </a:r>
            <a:endParaRPr 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 descr="2025-01-21_17-05-40"/>
          <p:cNvPicPr>
            <a:picLocks noChangeAspect="1"/>
          </p:cNvPicPr>
          <p:nvPr/>
        </p:nvPicPr>
        <p:blipFill>
          <a:blip r:embed="rId1"/>
          <a:srcRect l="8341" t="3707" r="8251" b="3614"/>
          <a:stretch>
            <a:fillRect/>
          </a:stretch>
        </p:blipFill>
        <p:spPr>
          <a:xfrm>
            <a:off x="527050" y="3703955"/>
            <a:ext cx="9296400" cy="6354445"/>
          </a:xfrm>
          <a:prstGeom prst="rect">
            <a:avLst/>
          </a:prstGeom>
        </p:spPr>
      </p:pic>
      <p:pic>
        <p:nvPicPr>
          <p:cNvPr id="8" name="Изображение 7" descr="2025-01-21_17-06-40"/>
          <p:cNvPicPr>
            <a:picLocks noChangeAspect="1"/>
          </p:cNvPicPr>
          <p:nvPr/>
        </p:nvPicPr>
        <p:blipFill>
          <a:blip r:embed="rId2"/>
          <a:srcRect l="8333" t="3704" r="8750" b="2963"/>
          <a:stretch>
            <a:fillRect/>
          </a:stretch>
        </p:blipFill>
        <p:spPr>
          <a:xfrm>
            <a:off x="9823450" y="3749675"/>
            <a:ext cx="9963785" cy="6308725"/>
          </a:xfrm>
          <a:prstGeom prst="rect">
            <a:avLst/>
          </a:prstGeom>
        </p:spPr>
      </p:pic>
      <p:pic>
        <p:nvPicPr>
          <p:cNvPr id="12" name="Изображение 11" descr="2025-01-21_17-08-47"/>
          <p:cNvPicPr>
            <a:picLocks noChangeAspect="1"/>
          </p:cNvPicPr>
          <p:nvPr/>
        </p:nvPicPr>
        <p:blipFill>
          <a:blip r:embed="rId3"/>
          <a:srcRect l="8451" t="3759" r="8215" b="3648"/>
          <a:stretch>
            <a:fillRect/>
          </a:stretch>
        </p:blipFill>
        <p:spPr>
          <a:xfrm>
            <a:off x="2329815" y="5654675"/>
            <a:ext cx="9286875" cy="5804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212858" y="1082679"/>
            <a:ext cx="16763992" cy="743337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91135" y="2675255"/>
            <a:ext cx="19547205" cy="180086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Так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2400" dirty="0">
                <a:solidFill>
                  <a:srgbClr val="0F316C"/>
                </a:solidFill>
                <a:latin typeface="IBM Plex Mono" panose="020B0509050203000203"/>
              </a:rPr>
              <a:t>выглядят окна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en-US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рейтинг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 и 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‘</a:t>
            </a:r>
            <a:r>
              <a:rPr lang="ru-RU" sz="2400" dirty="0">
                <a:solidFill>
                  <a:srgbClr val="0F316C"/>
                </a:solidFill>
                <a:latin typeface="IBM Plex Mono" panose="020B0509050203000203"/>
              </a:rPr>
              <a:t>настройки</a:t>
            </a:r>
            <a:r>
              <a:rPr lang="en-US" altLang="ru-RU" sz="2400" dirty="0">
                <a:solidFill>
                  <a:srgbClr val="0F316C"/>
                </a:solidFill>
                <a:latin typeface="IBM Plex Mono" panose="020B0509050203000203"/>
              </a:rPr>
              <a:t>’</a:t>
            </a:r>
            <a:r>
              <a:rPr lang="ru-RU" altLang="en-US" sz="2400" dirty="0">
                <a:solidFill>
                  <a:srgbClr val="0F316C"/>
                </a:solidFill>
                <a:latin typeface="IBM Plex Mono" panose="020B0509050203000203"/>
              </a:rPr>
              <a:t>. В настройкох описано управление и есть возможность добавлении музыки в игровой процесс</a:t>
            </a:r>
            <a:endParaRPr lang="en-US" altLang="en-US" sz="24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2" name="Изображение 1" descr="2025-01-21_17-10-19"/>
          <p:cNvPicPr>
            <a:picLocks noChangeAspect="1"/>
          </p:cNvPicPr>
          <p:nvPr/>
        </p:nvPicPr>
        <p:blipFill>
          <a:blip r:embed="rId1"/>
          <a:srcRect l="8333" t="3704" r="8333" b="3549"/>
          <a:stretch>
            <a:fillRect/>
          </a:stretch>
        </p:blipFill>
        <p:spPr>
          <a:xfrm>
            <a:off x="146050" y="4968875"/>
            <a:ext cx="9090660" cy="611251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rcRect l="8333" t="4074" r="8333" b="3333"/>
          <a:stretch>
            <a:fillRect/>
          </a:stretch>
        </p:blipFill>
        <p:spPr>
          <a:xfrm>
            <a:off x="10253980" y="5057140"/>
            <a:ext cx="9512935" cy="5945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60450" y="1082675"/>
            <a:ext cx="8524875" cy="742950"/>
          </a:xfrm>
          <a:prstGeom prst="rect">
            <a:avLst/>
          </a:prstGeom>
        </p:spPr>
        <p:txBody>
          <a:bodyPr vert="horz" wrap="square" lIns="0" tIns="19868" rIns="0" bIns="0" rtlCol="0">
            <a:spAutoFit/>
          </a:bodyPr>
          <a:lstStyle/>
          <a:p>
            <a:pPr marR="8255"/>
            <a:r>
              <a:rPr lang="ru-RU" altLang="ru-RU" sz="4700" b="1" dirty="0">
                <a:solidFill>
                  <a:srgbClr val="0F316C"/>
                </a:solidFill>
                <a:latin typeface="Montserrat SemiBold" pitchFamily="2" charset="77"/>
                <a:cs typeface="Times New Roman" panose="02020603050405020304" pitchFamily="18" charset="0"/>
              </a:rPr>
              <a:t>Результат работы</a:t>
            </a:r>
            <a:endParaRPr lang="ru-RU" altLang="ru-RU" sz="4700" b="1" dirty="0">
              <a:solidFill>
                <a:srgbClr val="0F316C"/>
              </a:solidFill>
              <a:latin typeface="Montserrat SemiBold" pitchFamily="2" charset="77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13080" y="2606675"/>
            <a:ext cx="9539605" cy="3505200"/>
          </a:xfrm>
          <a:prstGeom prst="rect">
            <a:avLst/>
          </a:prstGeom>
        </p:spPr>
        <p:txBody>
          <a:bodyPr wrap="square" lIns="91329" tIns="45661" rIns="91329" bIns="45661">
            <a:noAutofit/>
          </a:bodyPr>
          <a:lstStyle/>
          <a:p>
            <a:pPr indent="725805" algn="just">
              <a:lnSpc>
                <a:spcPct val="150000"/>
              </a:lnSpc>
            </a:pP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Так выглядят окна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offline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и </a:t>
            </a:r>
            <a:r>
              <a:rPr lang="en-US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режима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en-US" sz="3200" dirty="0">
                <a:solidFill>
                  <a:srgbClr val="0F316C"/>
                </a:solidFill>
                <a:latin typeface="IBM Plex Mono" panose="020B0509050203000203"/>
              </a:rPr>
              <a:t>также показан сам игровой процесс и окно проигрыша</a:t>
            </a:r>
            <a:r>
              <a:rPr lang="ru-RU" sz="3200" dirty="0">
                <a:solidFill>
                  <a:srgbClr val="0F316C"/>
                </a:solidFill>
                <a:latin typeface="IBM Plex Mono" panose="020B0509050203000203"/>
              </a:rPr>
              <a:t>.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Чтобы зайти в режим</a:t>
            </a:r>
            <a:r>
              <a:rPr lang="en-US" altLang="ru-RU" sz="3200" dirty="0">
                <a:solidFill>
                  <a:srgbClr val="0F316C"/>
                </a:solidFill>
                <a:latin typeface="IBM Plex Mono" panose="020B0509050203000203"/>
              </a:rPr>
              <a:t>online </a:t>
            </a:r>
            <a:r>
              <a:rPr lang="ru-RU" altLang="ru-RU" sz="3200" dirty="0">
                <a:solidFill>
                  <a:srgbClr val="0F316C"/>
                </a:solidFill>
                <a:latin typeface="IBM Plex Mono" panose="020B0509050203000203"/>
              </a:rPr>
              <a:t>необходимо ввести указанный пароль</a:t>
            </a:r>
            <a:endParaRPr lang="ru-RU" altLang="ru-RU" sz="3200" dirty="0">
              <a:solidFill>
                <a:srgbClr val="0F316C"/>
              </a:solidFill>
              <a:latin typeface="IBM Plex Mono" panose="020B0509050203000203"/>
            </a:endParaRPr>
          </a:p>
        </p:txBody>
      </p:sp>
      <p:sp>
        <p:nvSpPr>
          <p:cNvPr id="5" name="Google Shape;91;p32"/>
          <p:cNvSpPr/>
          <p:nvPr/>
        </p:nvSpPr>
        <p:spPr>
          <a:xfrm>
            <a:off x="18624770" y="0"/>
            <a:ext cx="1048512" cy="1182624"/>
          </a:xfrm>
          <a:prstGeom prst="rect">
            <a:avLst/>
          </a:prstGeom>
          <a:solidFill>
            <a:srgbClr val="0F316C"/>
          </a:solidFill>
          <a:ln w="12700" cap="flat" cmpd="sng">
            <a:solidFill>
              <a:srgbClr val="C3A46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" name="Google Shape;92;p32"/>
          <p:cNvSpPr txBox="1">
            <a:spLocks noGrp="1"/>
          </p:cNvSpPr>
          <p:nvPr>
            <p:ph type="sldNum" idx="12"/>
          </p:nvPr>
        </p:nvSpPr>
        <p:spPr>
          <a:xfrm>
            <a:off x="18795458" y="0"/>
            <a:ext cx="707136" cy="621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fld id="{00000000-1234-1234-1234-123412341234}" type="slidenum">
              <a:rPr lang="ru-RU" sz="3600" b="1">
                <a:solidFill>
                  <a:schemeClr val="lt2"/>
                </a:solidFill>
              </a:rPr>
            </a:fld>
            <a:endParaRPr sz="3600" b="1" dirty="0">
              <a:solidFill>
                <a:schemeClr val="lt2"/>
              </a:solidFill>
            </a:endParaRPr>
          </a:p>
        </p:txBody>
      </p:sp>
      <p:sp>
        <p:nvSpPr>
          <p:cNvPr id="7" name="Google Shape;92;p32"/>
          <p:cNvSpPr txBox="1"/>
          <p:nvPr/>
        </p:nvSpPr>
        <p:spPr>
          <a:xfrm>
            <a:off x="18624770" y="553847"/>
            <a:ext cx="1048512" cy="6217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>
              <a:defRPr lang="ru-RU"/>
            </a:defPPr>
            <a:lvl1pPr marL="0" algn="r" defTabSz="913130" rtl="0" eaLnBrk="1" latinLnBrk="0" hangingPunct="1"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656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13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969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62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46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02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6590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3155" algn="l" defTabSz="9131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SzPts val="3600"/>
            </a:pPr>
            <a:r>
              <a:rPr lang="ru-RU" sz="3600" b="1" dirty="0">
                <a:solidFill>
                  <a:schemeClr val="lt2"/>
                </a:solidFill>
              </a:rPr>
              <a:t>/ 12 </a:t>
            </a:r>
            <a:endParaRPr lang="ru-RU" sz="3600" b="1" dirty="0">
              <a:solidFill>
                <a:schemeClr val="lt2"/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l="8333" t="1111" r="8333" b="4074"/>
          <a:stretch>
            <a:fillRect/>
          </a:stretch>
        </p:blipFill>
        <p:spPr>
          <a:xfrm>
            <a:off x="11042650" y="92075"/>
            <a:ext cx="8691245" cy="556260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rcRect l="8333" t="1111" r="8333" b="4074"/>
          <a:stretch>
            <a:fillRect/>
          </a:stretch>
        </p:blipFill>
        <p:spPr>
          <a:xfrm>
            <a:off x="12566650" y="6188075"/>
            <a:ext cx="7420610" cy="4749165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rcRect l="8333" t="1111" r="8333" b="4074"/>
          <a:stretch>
            <a:fillRect/>
          </a:stretch>
        </p:blipFill>
        <p:spPr>
          <a:xfrm>
            <a:off x="298450" y="6569075"/>
            <a:ext cx="5487670" cy="4107180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rcRect l="8333" t="1111" r="8333" b="3333"/>
          <a:stretch>
            <a:fillRect/>
          </a:stretch>
        </p:blipFill>
        <p:spPr>
          <a:xfrm>
            <a:off x="6295390" y="6565900"/>
            <a:ext cx="6016625" cy="3936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tags/tag1.xml><?xml version="1.0" encoding="utf-8"?>
<p:tagLst xmlns:p="http://schemas.openxmlformats.org/presentationml/2006/main">
  <p:tag name="TABLE_ENDDRAG_ORIGIN_RECT" val="1464*561"/>
  <p:tag name="TABLE_ENDDRAG_RECT" val="56*298*1464*561"/>
</p:tagLst>
</file>

<file path=ppt/theme/theme1.xml><?xml version="1.0" encoding="utf-8"?>
<a:theme xmlns:a="http://schemas.openxmlformats.org/drawingml/2006/main" name="1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Тема2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Тема2</Template>
  <TotalTime>0</TotalTime>
  <Words>3469</Words>
  <Application>WPS Presentation</Application>
  <PresentationFormat>Произвольный</PresentationFormat>
  <Paragraphs>115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Arial</vt:lpstr>
      <vt:lpstr>SimSun</vt:lpstr>
      <vt:lpstr>Wingdings</vt:lpstr>
      <vt:lpstr>IBM Plex Sans</vt:lpstr>
      <vt:lpstr>Yu Gothic UI</vt:lpstr>
      <vt:lpstr>IBM Plex Mono</vt:lpstr>
      <vt:lpstr>Montserrat SemiBold</vt:lpstr>
      <vt:lpstr>Segoe Print</vt:lpstr>
      <vt:lpstr>Times New Roman</vt:lpstr>
      <vt:lpstr>Arial</vt:lpstr>
      <vt:lpstr>Calibri</vt:lpstr>
      <vt:lpstr>Microsoft YaHei</vt:lpstr>
      <vt:lpstr>Arial Unicode MS</vt:lpstr>
      <vt:lpstr>1_Тема2</vt:lpstr>
      <vt:lpstr>2_Тема2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Перспективы развития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новых и перспективных робототехнических решений на базе Университета Иннополис</dc:title>
  <dc:creator>Александр Климчик</dc:creator>
  <cp:lastModifiedBy>konde</cp:lastModifiedBy>
  <cp:revision>390</cp:revision>
  <dcterms:created xsi:type="dcterms:W3CDTF">2018-10-03T13:56:00Z</dcterms:created>
  <dcterms:modified xsi:type="dcterms:W3CDTF">2025-01-22T18:57:01Z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2018-10-03T06:00:00Z</vt:filetime>
  </property>
  <property fmtid="{D5CDD505-2E9C-101B-9397-08002B2CF9AE}" pid="3" name="Creator">
    <vt:lpwstr>Adobe Illustrator CC 22.1 (Windows)</vt:lpwstr>
  </property>
  <property fmtid="{D5CDD505-2E9C-101B-9397-08002B2CF9AE}" pid="4" name="LastSaved">
    <vt:filetime>2018-10-03T06:00:00Z</vt:filetime>
  </property>
  <property fmtid="{D5CDD505-2E9C-101B-9397-08002B2CF9AE}" pid="5" name="ICV">
    <vt:lpwstr>BB8AD15B1D0A4568861A10891C565644_13</vt:lpwstr>
  </property>
  <property fmtid="{D5CDD505-2E9C-101B-9397-08002B2CF9AE}" pid="6" name="KSOProductBuildVer">
    <vt:lpwstr>1049-12.2.0.19805</vt:lpwstr>
  </property>
</Properties>
</file>